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59" r:id="rId6"/>
    <p:sldId id="275" r:id="rId7"/>
    <p:sldId id="277" r:id="rId8"/>
    <p:sldId id="281" r:id="rId9"/>
    <p:sldId id="282" r:id="rId10"/>
    <p:sldId id="283" r:id="rId11"/>
    <p:sldId id="268" r:id="rId12"/>
    <p:sldId id="280" r:id="rId13"/>
    <p:sldId id="284" r:id="rId14"/>
    <p:sldId id="285" r:id="rId15"/>
    <p:sldId id="286" r:id="rId16"/>
    <p:sldId id="287" r:id="rId17"/>
    <p:sldId id="289" r:id="rId18"/>
    <p:sldId id="29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92" autoAdjust="0"/>
  </p:normalViewPr>
  <p:slideViewPr>
    <p:cSldViewPr snapToGrid="0">
      <p:cViewPr varScale="1">
        <p:scale>
          <a:sx n="71" d="100"/>
          <a:sy n="71" d="100"/>
        </p:scale>
        <p:origin x="52" y="91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096AA-C5EE-410A-9F0A-15D7634320B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0D8BDD-E105-4D23-91C7-10601829F22D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Nodule Detection, Segmentation, and 3D Reconstruction</a:t>
          </a:r>
          <a:endParaRPr lang="en-US" sz="1000" dirty="0">
            <a:solidFill>
              <a:schemeClr val="bg1"/>
            </a:solidFill>
          </a:endParaRPr>
        </a:p>
      </dgm:t>
    </dgm:pt>
    <dgm:pt modelId="{C850031E-19AA-464A-9AEF-3431A7956721}" type="parTrans" cxnId="{D56F2B3B-7DBD-4A70-AA93-061D8EFA818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F0CFFD-4F5F-4280-9429-B7592FE7DE80}" type="sibTrans" cxnId="{D56F2B3B-7DBD-4A70-AA93-061D8EFA818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AE687A8-97C1-425E-A9FC-4CBD2580EF05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Airways Segmentation</a:t>
          </a:r>
          <a:br>
            <a:rPr lang="en-GB" sz="1000" dirty="0">
              <a:solidFill>
                <a:schemeClr val="bg1"/>
              </a:solidFill>
            </a:rPr>
          </a:br>
          <a:r>
            <a:rPr lang="en-GB" sz="1000" dirty="0">
              <a:solidFill>
                <a:schemeClr val="bg1"/>
              </a:solidFill>
            </a:rPr>
            <a:t>and </a:t>
          </a:r>
          <a:br>
            <a:rPr lang="en-GB" sz="1000" dirty="0">
              <a:solidFill>
                <a:schemeClr val="bg1"/>
              </a:solidFill>
            </a:rPr>
          </a:br>
          <a:r>
            <a:rPr lang="en-GB" sz="1000" dirty="0">
              <a:solidFill>
                <a:schemeClr val="bg1"/>
              </a:solidFill>
            </a:rPr>
            <a:t>3D Reconstruction</a:t>
          </a:r>
          <a:endParaRPr lang="en-US" sz="1000" dirty="0">
            <a:solidFill>
              <a:schemeClr val="bg1"/>
            </a:solidFill>
          </a:endParaRPr>
        </a:p>
      </dgm:t>
    </dgm:pt>
    <dgm:pt modelId="{B993F689-EF70-48A3-9B26-55605BE1C2F2}" type="parTrans" cxnId="{E5530D9F-9BF0-4759-A40B-1DAA5068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FCE249-988A-4944-931F-0E773CBCC009}" type="sibTrans" cxnId="{E5530D9F-9BF0-4759-A40B-1DAA5068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83D0B1-D3C6-44AE-81B7-6596E5EA7190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Lung Segmentation and </a:t>
          </a:r>
          <a:br>
            <a:rPr lang="en-GB" sz="1000" dirty="0">
              <a:solidFill>
                <a:schemeClr val="bg1"/>
              </a:solidFill>
            </a:rPr>
          </a:br>
          <a:r>
            <a:rPr lang="en-GB" sz="1000" dirty="0">
              <a:solidFill>
                <a:schemeClr val="bg1"/>
              </a:solidFill>
            </a:rPr>
            <a:t>3D Reconstruction</a:t>
          </a:r>
          <a:endParaRPr lang="en-US" sz="1000" dirty="0">
            <a:solidFill>
              <a:schemeClr val="bg1"/>
            </a:solidFill>
          </a:endParaRPr>
        </a:p>
      </dgm:t>
    </dgm:pt>
    <dgm:pt modelId="{5883845F-7F1F-4726-82B2-A44DE2AB494E}" type="parTrans" cxnId="{9A12D8A6-E74F-4F3B-B2A9-F9D2737541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727E7F-D554-420E-8638-90447D214DEB}" type="sibTrans" cxnId="{9A12D8A6-E74F-4F3B-B2A9-F9D2737541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9398F6-E680-4943-9CB7-17FC61498A6B}">
      <dgm:prSet phldrT="[Text]" phldr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0C692C39-44EF-4EB8-A808-01AD4FF9494F}" type="sibTrans" cxnId="{81E0183F-F3FA-4DDF-BA71-76483C0FEF0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C488AA-353C-4C6B-B57B-2C0BB3840D85}" type="parTrans" cxnId="{81E0183F-F3FA-4DDF-BA71-76483C0FEF0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0FBC62B-2E28-4C7C-8183-37043C1B22E2}" type="pres">
      <dgm:prSet presAssocID="{3FF096AA-C5EE-410A-9F0A-15D7634320B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D68D1C-C708-498C-80F6-ECD2F9BF71F6}" type="pres">
      <dgm:prSet presAssocID="{0D9398F6-E680-4943-9CB7-17FC61498A6B}" presName="centerShape" presStyleLbl="node0" presStyleIdx="0" presStyleCnt="1" custLinFactNeighborX="32569" custLinFactNeighborY="-22628"/>
      <dgm:spPr/>
    </dgm:pt>
    <dgm:pt modelId="{578A428A-55D0-49FE-815A-B3D848902ABF}" type="pres">
      <dgm:prSet presAssocID="{C850031E-19AA-464A-9AEF-3431A7956721}" presName="parTrans" presStyleLbl="bgSibTrans2D1" presStyleIdx="0" presStyleCnt="3"/>
      <dgm:spPr/>
    </dgm:pt>
    <dgm:pt modelId="{5D24923F-1570-49B3-8344-A87B33727132}" type="pres">
      <dgm:prSet presAssocID="{CE0D8BDD-E105-4D23-91C7-10601829F22D}" presName="node" presStyleLbl="node1" presStyleIdx="0" presStyleCnt="3" custScaleX="97260" custScaleY="63680" custRadScaleRad="66622" custRadScaleInc="-98397">
        <dgm:presLayoutVars>
          <dgm:bulletEnabled val="1"/>
        </dgm:presLayoutVars>
      </dgm:prSet>
      <dgm:spPr/>
    </dgm:pt>
    <dgm:pt modelId="{1D9DBDDE-67C3-46D2-B41A-584C1733304A}" type="pres">
      <dgm:prSet presAssocID="{B993F689-EF70-48A3-9B26-55605BE1C2F2}" presName="parTrans" presStyleLbl="bgSibTrans2D1" presStyleIdx="1" presStyleCnt="3"/>
      <dgm:spPr/>
    </dgm:pt>
    <dgm:pt modelId="{90B3D05D-7911-410E-BA33-133EA6776C3D}" type="pres">
      <dgm:prSet presAssocID="{FAE687A8-97C1-425E-A9FC-4CBD2580EF05}" presName="node" presStyleLbl="node1" presStyleIdx="1" presStyleCnt="3" custScaleX="99645" custScaleY="69636" custRadScaleRad="76253" custRadScaleInc="-86501">
        <dgm:presLayoutVars>
          <dgm:bulletEnabled val="1"/>
        </dgm:presLayoutVars>
      </dgm:prSet>
      <dgm:spPr/>
    </dgm:pt>
    <dgm:pt modelId="{4478FF3B-3838-4829-AD33-6668E9DFD1B3}" type="pres">
      <dgm:prSet presAssocID="{5883845F-7F1F-4726-82B2-A44DE2AB494E}" presName="parTrans" presStyleLbl="bgSibTrans2D1" presStyleIdx="2" presStyleCnt="3"/>
      <dgm:spPr/>
    </dgm:pt>
    <dgm:pt modelId="{0DD9BBD2-5400-434D-B4C8-F863D450E27C}" type="pres">
      <dgm:prSet presAssocID="{DE83D0B1-D3C6-44AE-81B7-6596E5EA7190}" presName="node" presStyleLbl="node1" presStyleIdx="2" presStyleCnt="3" custScaleX="99241" custScaleY="62721" custRadScaleRad="131066" custRadScaleInc="-137197">
        <dgm:presLayoutVars>
          <dgm:bulletEnabled val="1"/>
        </dgm:presLayoutVars>
      </dgm:prSet>
      <dgm:spPr/>
    </dgm:pt>
  </dgm:ptLst>
  <dgm:cxnLst>
    <dgm:cxn modelId="{D56F2B3B-7DBD-4A70-AA93-061D8EFA8186}" srcId="{0D9398F6-E680-4943-9CB7-17FC61498A6B}" destId="{CE0D8BDD-E105-4D23-91C7-10601829F22D}" srcOrd="0" destOrd="0" parTransId="{C850031E-19AA-464A-9AEF-3431A7956721}" sibTransId="{0BF0CFFD-4F5F-4280-9429-B7592FE7DE80}"/>
    <dgm:cxn modelId="{81E0183F-F3FA-4DDF-BA71-76483C0FEF0C}" srcId="{3FF096AA-C5EE-410A-9F0A-15D7634320B8}" destId="{0D9398F6-E680-4943-9CB7-17FC61498A6B}" srcOrd="0" destOrd="0" parTransId="{AEC488AA-353C-4C6B-B57B-2C0BB3840D85}" sibTransId="{0C692C39-44EF-4EB8-A808-01AD4FF9494F}"/>
    <dgm:cxn modelId="{B8E6DE3F-FF17-40DA-AEA8-E92FEC749549}" type="presOf" srcId="{3FF096AA-C5EE-410A-9F0A-15D7634320B8}" destId="{40FBC62B-2E28-4C7C-8183-37043C1B22E2}" srcOrd="0" destOrd="0" presId="urn:microsoft.com/office/officeart/2005/8/layout/radial4"/>
    <dgm:cxn modelId="{81B0B343-3516-4713-BDAE-0707D0B6D2E0}" type="presOf" srcId="{5883845F-7F1F-4726-82B2-A44DE2AB494E}" destId="{4478FF3B-3838-4829-AD33-6668E9DFD1B3}" srcOrd="0" destOrd="0" presId="urn:microsoft.com/office/officeart/2005/8/layout/radial4"/>
    <dgm:cxn modelId="{220E4A6B-1806-4F41-8757-DA1554B48B6C}" type="presOf" srcId="{0D9398F6-E680-4943-9CB7-17FC61498A6B}" destId="{5AD68D1C-C708-498C-80F6-ECD2F9BF71F6}" srcOrd="0" destOrd="0" presId="urn:microsoft.com/office/officeart/2005/8/layout/radial4"/>
    <dgm:cxn modelId="{6977F250-8005-48F9-834F-D6CD9E5ECE41}" type="presOf" srcId="{CE0D8BDD-E105-4D23-91C7-10601829F22D}" destId="{5D24923F-1570-49B3-8344-A87B33727132}" srcOrd="0" destOrd="0" presId="urn:microsoft.com/office/officeart/2005/8/layout/radial4"/>
    <dgm:cxn modelId="{77994F7B-BFCF-4DA0-93C0-7C82446EEC1F}" type="presOf" srcId="{DE83D0B1-D3C6-44AE-81B7-6596E5EA7190}" destId="{0DD9BBD2-5400-434D-B4C8-F863D450E27C}" srcOrd="0" destOrd="0" presId="urn:microsoft.com/office/officeart/2005/8/layout/radial4"/>
    <dgm:cxn modelId="{E5530D9F-9BF0-4759-A40B-1DAA50686CDC}" srcId="{0D9398F6-E680-4943-9CB7-17FC61498A6B}" destId="{FAE687A8-97C1-425E-A9FC-4CBD2580EF05}" srcOrd="1" destOrd="0" parTransId="{B993F689-EF70-48A3-9B26-55605BE1C2F2}" sibTransId="{6AFCE249-988A-4944-931F-0E773CBCC009}"/>
    <dgm:cxn modelId="{9A12D8A6-E74F-4F3B-B2A9-F9D273754167}" srcId="{0D9398F6-E680-4943-9CB7-17FC61498A6B}" destId="{DE83D0B1-D3C6-44AE-81B7-6596E5EA7190}" srcOrd="2" destOrd="0" parTransId="{5883845F-7F1F-4726-82B2-A44DE2AB494E}" sibTransId="{2E727E7F-D554-420E-8638-90447D214DEB}"/>
    <dgm:cxn modelId="{43F670B5-2AB4-47A6-AF1A-680CE2AEC624}" type="presOf" srcId="{C850031E-19AA-464A-9AEF-3431A7956721}" destId="{578A428A-55D0-49FE-815A-B3D848902ABF}" srcOrd="0" destOrd="0" presId="urn:microsoft.com/office/officeart/2005/8/layout/radial4"/>
    <dgm:cxn modelId="{BDBB9ED0-2592-4487-A004-065653E8E9D7}" type="presOf" srcId="{FAE687A8-97C1-425E-A9FC-4CBD2580EF05}" destId="{90B3D05D-7911-410E-BA33-133EA6776C3D}" srcOrd="0" destOrd="0" presId="urn:microsoft.com/office/officeart/2005/8/layout/radial4"/>
    <dgm:cxn modelId="{440D0BF8-939A-45D5-9745-F6DB757CD744}" type="presOf" srcId="{B993F689-EF70-48A3-9B26-55605BE1C2F2}" destId="{1D9DBDDE-67C3-46D2-B41A-584C1733304A}" srcOrd="0" destOrd="0" presId="urn:microsoft.com/office/officeart/2005/8/layout/radial4"/>
    <dgm:cxn modelId="{32136060-2390-4602-84CA-631A7491F53F}" type="presParOf" srcId="{40FBC62B-2E28-4C7C-8183-37043C1B22E2}" destId="{5AD68D1C-C708-498C-80F6-ECD2F9BF71F6}" srcOrd="0" destOrd="0" presId="urn:microsoft.com/office/officeart/2005/8/layout/radial4"/>
    <dgm:cxn modelId="{8787401C-22E0-43C7-87F2-BC59200459C5}" type="presParOf" srcId="{40FBC62B-2E28-4C7C-8183-37043C1B22E2}" destId="{578A428A-55D0-49FE-815A-B3D848902ABF}" srcOrd="1" destOrd="0" presId="urn:microsoft.com/office/officeart/2005/8/layout/radial4"/>
    <dgm:cxn modelId="{FB769AEB-D63F-43E3-AD46-0DBF1BD47C2C}" type="presParOf" srcId="{40FBC62B-2E28-4C7C-8183-37043C1B22E2}" destId="{5D24923F-1570-49B3-8344-A87B33727132}" srcOrd="2" destOrd="0" presId="urn:microsoft.com/office/officeart/2005/8/layout/radial4"/>
    <dgm:cxn modelId="{DD1D4C86-D1E1-47EB-9CD9-0A9F2FD82505}" type="presParOf" srcId="{40FBC62B-2E28-4C7C-8183-37043C1B22E2}" destId="{1D9DBDDE-67C3-46D2-B41A-584C1733304A}" srcOrd="3" destOrd="0" presId="urn:microsoft.com/office/officeart/2005/8/layout/radial4"/>
    <dgm:cxn modelId="{86E7EAA5-93CE-4E2B-ABBE-986370958667}" type="presParOf" srcId="{40FBC62B-2E28-4C7C-8183-37043C1B22E2}" destId="{90B3D05D-7911-410E-BA33-133EA6776C3D}" srcOrd="4" destOrd="0" presId="urn:microsoft.com/office/officeart/2005/8/layout/radial4"/>
    <dgm:cxn modelId="{3F21C10B-8545-440F-886F-3AC6E681A622}" type="presParOf" srcId="{40FBC62B-2E28-4C7C-8183-37043C1B22E2}" destId="{4478FF3B-3838-4829-AD33-6668E9DFD1B3}" srcOrd="5" destOrd="0" presId="urn:microsoft.com/office/officeart/2005/8/layout/radial4"/>
    <dgm:cxn modelId="{A9C98F73-546E-4CF7-9615-F5B433611D44}" type="presParOf" srcId="{40FBC62B-2E28-4C7C-8183-37043C1B22E2}" destId="{0DD9BBD2-5400-434D-B4C8-F863D450E27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68D1C-C708-498C-80F6-ECD2F9BF71F6}">
      <dsp:nvSpPr>
        <dsp:cNvPr id="0" name=""/>
        <dsp:cNvSpPr/>
      </dsp:nvSpPr>
      <dsp:spPr>
        <a:xfrm>
          <a:off x="2435655" y="877879"/>
          <a:ext cx="1242307" cy="1242307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chemeClr val="bg1"/>
            </a:solidFill>
          </a:endParaRPr>
        </a:p>
      </dsp:txBody>
      <dsp:txXfrm>
        <a:off x="2617587" y="1059811"/>
        <a:ext cx="878443" cy="878443"/>
      </dsp:txXfrm>
    </dsp:sp>
    <dsp:sp modelId="{578A428A-55D0-49FE-815A-B3D848902ABF}">
      <dsp:nvSpPr>
        <dsp:cNvPr id="0" name=""/>
        <dsp:cNvSpPr/>
      </dsp:nvSpPr>
      <dsp:spPr>
        <a:xfrm rot="9007000">
          <a:off x="825305" y="2109980"/>
          <a:ext cx="1720493" cy="3540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923F-1570-49B3-8344-A87B33727132}">
      <dsp:nvSpPr>
        <dsp:cNvPr id="0" name=""/>
        <dsp:cNvSpPr/>
      </dsp:nvSpPr>
      <dsp:spPr>
        <a:xfrm>
          <a:off x="365754" y="2414996"/>
          <a:ext cx="1147854" cy="601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</a:rPr>
            <a:t>Nodule Detection, Segmentation, and 3D Reconstruction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83364" y="2432606"/>
        <a:ext cx="1112634" cy="566016"/>
      </dsp:txXfrm>
    </dsp:sp>
    <dsp:sp modelId="{1D9DBDDE-67C3-46D2-B41A-584C1733304A}">
      <dsp:nvSpPr>
        <dsp:cNvPr id="0" name=""/>
        <dsp:cNvSpPr/>
      </dsp:nvSpPr>
      <dsp:spPr>
        <a:xfrm rot="10849284">
          <a:off x="953684" y="1301891"/>
          <a:ext cx="1400598" cy="3540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3D05D-7911-410E-BA33-133EA6776C3D}">
      <dsp:nvSpPr>
        <dsp:cNvPr id="0" name=""/>
        <dsp:cNvSpPr/>
      </dsp:nvSpPr>
      <dsp:spPr>
        <a:xfrm>
          <a:off x="365755" y="1140145"/>
          <a:ext cx="1176002" cy="657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</a:rPr>
            <a:t>Airways Segmentation</a:t>
          </a:r>
          <a:br>
            <a:rPr lang="en-GB" sz="1000" kern="1200" dirty="0">
              <a:solidFill>
                <a:schemeClr val="bg1"/>
              </a:solidFill>
            </a:rPr>
          </a:br>
          <a:r>
            <a:rPr lang="en-GB" sz="1000" kern="1200" dirty="0">
              <a:solidFill>
                <a:schemeClr val="bg1"/>
              </a:solidFill>
            </a:rPr>
            <a:t>and </a:t>
          </a:r>
          <a:br>
            <a:rPr lang="en-GB" sz="1000" kern="1200" dirty="0">
              <a:solidFill>
                <a:schemeClr val="bg1"/>
              </a:solidFill>
            </a:rPr>
          </a:br>
          <a:r>
            <a:rPr lang="en-GB" sz="1000" kern="1200" dirty="0">
              <a:solidFill>
                <a:schemeClr val="bg1"/>
              </a:solidFill>
            </a:rPr>
            <a:t>3D Reconstruction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85012" y="1159402"/>
        <a:ext cx="1137488" cy="618956"/>
      </dsp:txXfrm>
    </dsp:sp>
    <dsp:sp modelId="{4478FF3B-3838-4829-AD33-6668E9DFD1B3}">
      <dsp:nvSpPr>
        <dsp:cNvPr id="0" name=""/>
        <dsp:cNvSpPr/>
      </dsp:nvSpPr>
      <dsp:spPr>
        <a:xfrm rot="12576388">
          <a:off x="840269" y="545911"/>
          <a:ext cx="1701458" cy="3540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9BBD2-5400-434D-B4C8-F863D450E27C}">
      <dsp:nvSpPr>
        <dsp:cNvPr id="0" name=""/>
        <dsp:cNvSpPr/>
      </dsp:nvSpPr>
      <dsp:spPr>
        <a:xfrm>
          <a:off x="365724" y="6554"/>
          <a:ext cx="1171234" cy="592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</a:rPr>
            <a:t>Lung Segmentation and </a:t>
          </a:r>
          <a:br>
            <a:rPr lang="en-GB" sz="1000" kern="1200" dirty="0">
              <a:solidFill>
                <a:schemeClr val="bg1"/>
              </a:solidFill>
            </a:rPr>
          </a:br>
          <a:r>
            <a:rPr lang="en-GB" sz="1000" kern="1200" dirty="0">
              <a:solidFill>
                <a:schemeClr val="bg1"/>
              </a:solidFill>
            </a:rPr>
            <a:t>3D Reconstruction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83068" y="23898"/>
        <a:ext cx="1136546" cy="557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3781a91c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3781a91c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3781a91c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3781a91c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23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307a3c9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4307a3c9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4307a3c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4307a3c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307a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4307a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6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4307a3c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4307a3c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3000"/>
              <a:t>A Novel Application of Computer Vision and Machine Learning for Three-Dimensional Reconstruction of Lung Anatomy and Pathology</a:t>
            </a:r>
            <a:endParaRPr sz="3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Done By: Bardh Rushiti</a:t>
            </a:r>
            <a:endParaRPr sz="208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Mentored By: Dr. Thomas Kinsman</a:t>
            </a:r>
            <a:endParaRPr sz="208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80"/>
              <a:t>RIT, 2023</a:t>
            </a:r>
            <a:endParaRPr sz="128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82"/>
    </mc:Choice>
    <mc:Fallback xmlns="">
      <p:transition spd="slow" advTm="238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014A-5D72-A750-CD29-34A6295D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Lung Segmentation and 3D Reconstruction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C2D56-AE91-B566-4E5D-76B05EBA1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 the image to separate air from tissue</a:t>
            </a:r>
          </a:p>
          <a:p>
            <a:r>
              <a:rPr lang="en-US" dirty="0"/>
              <a:t>Use connected component analysis algorithm to find connected regions</a:t>
            </a:r>
          </a:p>
          <a:p>
            <a:r>
              <a:rPr lang="en-US" dirty="0"/>
              <a:t>Keep largest connected component to select region corresponding to the lung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86D16865-7925-A04C-AA2E-A302BE43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00" y="2860675"/>
            <a:ext cx="2114800" cy="1945683"/>
          </a:xfrm>
          <a:prstGeom prst="rect">
            <a:avLst/>
          </a:prstGeom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D7652A6D-98C6-E7AB-5911-1321EC47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6" y="2751506"/>
            <a:ext cx="2221922" cy="185440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C4AF463-4CC3-A40D-2960-72487A827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4024">
            <a:off x="6150794" y="2705867"/>
            <a:ext cx="2147929" cy="19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6C97-6C17-57B1-2DC2-8EEB1B37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D670E-2DFA-0EEB-1BCF-BDD273345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"Three-dimensional pulmonary imaging by computed tomography," by Sundaram et al., Radiology, 1983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"Semi-automated segmentation of lung regions in CT images," by Yan et al., Medical Image Analysis, 2005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"Automated lung segmentation in CT images using a supervised classification approach," by Castillo et al., Medical Image Analysis, 2008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"Pulmonary airway tree extraction and morphometric analysis from CT images," by </a:t>
            </a:r>
            <a:r>
              <a:rPr lang="en-US" dirty="0" err="1"/>
              <a:t>Henschke</a:t>
            </a:r>
            <a:r>
              <a:rPr lang="en-US" dirty="0"/>
              <a:t> et al., Radiology, 2003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"Automatic Segmentation of Airway Tree Structures in CT Images" by Willems et al. (2010)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 Hybrid Model for Airway Segmentation in CT Images" by Ge et al. (2010)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"Automatic Airway Tree Segmentation using 3D Convolutional Neural Networks" by </a:t>
            </a:r>
            <a:r>
              <a:rPr lang="en-US" dirty="0" err="1"/>
              <a:t>Shuo</a:t>
            </a:r>
            <a:r>
              <a:rPr lang="en-US" dirty="0"/>
              <a:t> Han et al. (2018)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"Computer-aided detection of lung nodules on CT scans: a comparative study" by </a:t>
            </a:r>
            <a:r>
              <a:rPr lang="en-US" dirty="0" err="1"/>
              <a:t>Armato</a:t>
            </a:r>
            <a:r>
              <a:rPr lang="en-US" dirty="0"/>
              <a:t> et al. (2011)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"Deep convolutional neural networks for computer-aided detection: CNN architectures, dataset characteristics and transfer learning" by Zhang et al. (2017)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"NoduleNet: A Deep Learning Framework for Automated Pulmonary Nodule Detection and Classification on CT Images" by Lee et al. (2019)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3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D7AD-EC31-451E-FC07-278B993C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997E4-8052-A8EE-695A-673B85514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Tetrahedron – 3D volume</a:t>
            </a:r>
          </a:p>
          <a:p>
            <a:r>
              <a:rPr lang="en-GB" strike="sngStrike" dirty="0"/>
              <a:t>Change </a:t>
            </a:r>
            <a:r>
              <a:rPr lang="en-GB" strike="sngStrike" dirty="0" err="1"/>
              <a:t>colors</a:t>
            </a:r>
            <a:endParaRPr lang="en-GB" strike="sngStrike" dirty="0"/>
          </a:p>
          <a:p>
            <a:r>
              <a:rPr lang="en-GB" strike="sngStrike" dirty="0"/>
              <a:t>References (Write full references, author of the </a:t>
            </a:r>
            <a:r>
              <a:rPr lang="en-GB" strike="sngStrike" dirty="0" err="1"/>
              <a:t>github</a:t>
            </a:r>
            <a:r>
              <a:rPr lang="en-GB" strike="sngStrike" dirty="0"/>
              <a:t> repo, and when did you access that)</a:t>
            </a:r>
          </a:p>
          <a:p>
            <a:r>
              <a:rPr lang="en-GB" strike="sngStrike" dirty="0"/>
              <a:t>Start thinking in </a:t>
            </a:r>
            <a:r>
              <a:rPr lang="en-GB" strike="sngStrike" dirty="0" err="1"/>
              <a:t>LaTex</a:t>
            </a:r>
            <a:endParaRPr lang="en-GB" strike="sngStrike" dirty="0"/>
          </a:p>
          <a:p>
            <a:r>
              <a:rPr lang="en-GB" strike="sngStrike" dirty="0"/>
              <a:t>Some pseudo code of the code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73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4DA-A3B7-54CE-F760-7EDBFF90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67EA-FD67-9507-6C3C-4817B81FB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40CE90-7E39-CA3C-358B-2A28885D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2" y="1191080"/>
            <a:ext cx="2799945" cy="2799945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37DC9F6B-C2C0-B199-C3FF-5E42C7D9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91080"/>
            <a:ext cx="2930914" cy="291774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EFF8209-7763-6D11-3C65-321994B9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9" y="1233152"/>
            <a:ext cx="3016775" cy="301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0E42-6A38-5AE1-5D1C-1DC1E8DD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40D1A2A-1494-64E5-CBFE-47135E99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778"/>
            <a:ext cx="3264504" cy="246482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6291073-6DE3-69CB-EBAE-0CAE3EF8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643" y="774914"/>
            <a:ext cx="4559982" cy="3394919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C21998FD-49E4-95AC-C7E7-B69DCB16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75" y="2425189"/>
            <a:ext cx="3306046" cy="2471745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0469732B-7C42-EFF6-B7DA-7E7CD73F7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75" y="106928"/>
            <a:ext cx="3285275" cy="24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B001-7D23-9037-E534-05E2D923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FBB5A38-D85A-4F38-4E52-9802ECDE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-52880"/>
            <a:ext cx="3424975" cy="2553489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09EA4C0-EBFF-2326-447E-85BEDCFF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20" y="2401638"/>
            <a:ext cx="3424975" cy="257142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7B7D087-F07B-84F1-A638-FFCFA7B7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17" y="-52880"/>
            <a:ext cx="3414216" cy="2564248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12D1CB40-3AAC-E81A-4A19-705977D87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41" y="2511368"/>
            <a:ext cx="3424975" cy="25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E575-533F-E6C0-FD38-BF77256A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Pseudo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0EE82-5A2C-F1B2-27C2-541D7AEA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900" dirty="0">
              <a:solidFill>
                <a:srgbClr val="A9B7C6"/>
              </a:solidFill>
              <a:latin typeface="JetBrains Mono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8286F-3044-91E7-C3F6-BC4C32C327B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8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8978-7C60-6B30-A65C-491BB5D5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073BF-F37B-155B-9120-C1D59B36E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Explore how it faster: CUDA/ GPU:</a:t>
            </a:r>
          </a:p>
          <a:p>
            <a:pPr lvl="1"/>
            <a:r>
              <a:rPr lang="en-GB" dirty="0"/>
              <a:t>Run it on GPU</a:t>
            </a:r>
          </a:p>
          <a:p>
            <a:pPr lvl="1"/>
            <a:endParaRPr lang="en-GB" dirty="0"/>
          </a:p>
          <a:p>
            <a:r>
              <a:rPr lang="en-GB" dirty="0"/>
              <a:t>Vision/ Graphics models</a:t>
            </a:r>
          </a:p>
          <a:p>
            <a:pPr lvl="1"/>
            <a:r>
              <a:rPr lang="en-GB" dirty="0"/>
              <a:t>(First) Lower resolution image</a:t>
            </a:r>
          </a:p>
          <a:p>
            <a:pPr lvl="1"/>
            <a:r>
              <a:rPr lang="en-GB" dirty="0"/>
              <a:t>(Later) Higher resolution image</a:t>
            </a:r>
          </a:p>
          <a:p>
            <a:pPr marL="139700" indent="0">
              <a:buNone/>
            </a:pPr>
            <a:endParaRPr lang="en-GB" dirty="0"/>
          </a:p>
          <a:p>
            <a:r>
              <a:rPr lang="en-GB" dirty="0"/>
              <a:t>Standard Views </a:t>
            </a:r>
            <a:r>
              <a:rPr lang="en-GB" dirty="0">
                <a:sym typeface="Wingdings" panose="05000000000000000000" pitchFamily="2" charset="2"/>
              </a:rPr>
              <a:t> precompute </a:t>
            </a:r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5C636-9E87-A303-0E82-9B1CC5C8417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Utilize advanced computer vision and machine learning techniques for 3D reconstruction of lungs, airways, and potential lung nodules.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100" y="2571741"/>
            <a:ext cx="1958574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500" y="2571750"/>
            <a:ext cx="18514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3184675" y="3120422"/>
            <a:ext cx="369900" cy="150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5405925" y="3149059"/>
            <a:ext cx="369900" cy="150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" name="Picture 1" descr="A close-up of some jellyfish&#10;&#10;Description automatically generated with medium confidence">
            <a:extLst>
              <a:ext uri="{FF2B5EF4-FFF2-40B4-BE49-F238E27FC236}">
                <a16:creationId xmlns:a16="http://schemas.microsoft.com/office/drawing/2014/main" id="{5BE8AED3-61B8-C25A-301A-C2E3B005B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750" y="2518721"/>
            <a:ext cx="1958575" cy="135794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BD6996A-EA4D-6EDD-12A2-8FDDD3B5E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9"/>
    </mc:Choice>
    <mc:Fallback xmlns="">
      <p:transition spd="slow" advTm="18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875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C93D5C-0FF8-19E7-E4BC-B9775EBB3A75}"/>
              </a:ext>
            </a:extLst>
          </p:cNvPr>
          <p:cNvGrpSpPr/>
          <p:nvPr/>
        </p:nvGrpSpPr>
        <p:grpSpPr>
          <a:xfrm>
            <a:off x="709205" y="1490296"/>
            <a:ext cx="7865119" cy="3131038"/>
            <a:chOff x="391571" y="1490296"/>
            <a:chExt cx="7865119" cy="3131038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571" y="2418101"/>
              <a:ext cx="1851425" cy="1304925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810267BC-90E3-C264-88E3-6437FF7E9E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66992366"/>
                </p:ext>
              </p:extLst>
            </p:nvPr>
          </p:nvGraphicFramePr>
          <p:xfrm>
            <a:off x="3701560" y="1490296"/>
            <a:ext cx="3936023" cy="31310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7F75639-9177-A8C5-316E-C3741769918D}"/>
                </a:ext>
              </a:extLst>
            </p:cNvPr>
            <p:cNvSpPr/>
            <p:nvPr/>
          </p:nvSpPr>
          <p:spPr>
            <a:xfrm rot="19908989">
              <a:off x="2390418" y="2162247"/>
              <a:ext cx="1701094" cy="3341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F026DAB-8784-6493-31FF-E6110A688455}"/>
                </a:ext>
              </a:extLst>
            </p:cNvPr>
            <p:cNvSpPr/>
            <p:nvPr/>
          </p:nvSpPr>
          <p:spPr>
            <a:xfrm>
              <a:off x="2520876" y="2827065"/>
              <a:ext cx="1435107" cy="341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83BE720-617B-6B2F-95D9-8357E67120D5}"/>
                </a:ext>
              </a:extLst>
            </p:cNvPr>
            <p:cNvSpPr/>
            <p:nvPr/>
          </p:nvSpPr>
          <p:spPr>
            <a:xfrm rot="1800000">
              <a:off x="2381936" y="3530916"/>
              <a:ext cx="1701094" cy="3341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close-up of some jellyfish&#10;&#10;Description automatically generated with medium confidence">
              <a:extLst>
                <a:ext uri="{FF2B5EF4-FFF2-40B4-BE49-F238E27FC236}">
                  <a16:creationId xmlns:a16="http://schemas.microsoft.com/office/drawing/2014/main" id="{284D491F-B35B-5C90-ADC6-9F1A2727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2002" y="2343339"/>
              <a:ext cx="2014688" cy="139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87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Early detection is </a:t>
            </a:r>
            <a:r>
              <a:rPr lang="en" b="1" dirty="0"/>
              <a:t>crucial for improving patient outcomes </a:t>
            </a:r>
            <a:r>
              <a:rPr lang="en" dirty="0"/>
              <a:t>in lung cancer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Current methods </a:t>
            </a:r>
            <a:r>
              <a:rPr lang="en-US" dirty="0"/>
              <a:t>are</a:t>
            </a:r>
            <a:r>
              <a:rPr lang="en" dirty="0"/>
              <a:t> </a:t>
            </a:r>
            <a:r>
              <a:rPr lang="en" b="1" dirty="0"/>
              <a:t>manual </a:t>
            </a:r>
            <a:r>
              <a:rPr lang="en" dirty="0"/>
              <a:t>and </a:t>
            </a:r>
            <a:r>
              <a:rPr lang="en" b="1" dirty="0"/>
              <a:t>time-consuming</a:t>
            </a:r>
            <a:r>
              <a:rPr lang="en" dirty="0"/>
              <a:t>, leading to low accuracy and efficiency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Improve preoperative planning and simplify complex procedure by </a:t>
            </a:r>
            <a:r>
              <a:rPr lang="en-US" b="1" dirty="0"/>
              <a:t>enhancing the surgeon’s knowledge </a:t>
            </a:r>
            <a:r>
              <a:rPr lang="en-US" dirty="0"/>
              <a:t>of the patient’s specific anatomy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To analyze nodule size, shape, location, and proximity to airways for signs of malignancy.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To improve the accuracy and efficiency of lung nodule detection through image pre-processing, feature extraction, and model training and evaluation.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To potentially improve the diagnostic capabilities of oncologists and patient outcomes by providing a more accurate and efficient method for lung nodule detection and lung and airway reconstruction.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- </a:t>
            </a:r>
            <a:r>
              <a:rPr lang="en" u="sng" dirty="0"/>
              <a:t>Lungs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13039" y="1022277"/>
            <a:ext cx="774940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[2] segments lungs using classical vision techniques like thresholding, morphological operation, region growing.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[3] segments lungs by using intensity and gradient features.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[4] uses CNN to segment out lungs region from non-lung regions.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[1] constructs the 3D model by using different angular positions of CT scan.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000" dirty="0"/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5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8766EB-9E4F-D7BA-0CDA-B942F7A6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47" y="2678835"/>
            <a:ext cx="3502780" cy="14062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A3563E-1D08-5643-298B-73AA9E454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08" y="2678834"/>
            <a:ext cx="2499956" cy="14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7558-6B27-DA13-6B50-175ADCA8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Converting The Pixel Values to Hounsfield Units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14466-BF9D-5390-D19F-697162E36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CT measured in Hounsfield Unit (HU)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measure of radiodensity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CT scanners are carefully calibrated to accurately measure Hounsfield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returned values are not in Hounsfield Units by default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Rescale slope and added the intercept, which are stored in the scan metadata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29DCA-0FC0-C427-6108-5A9771F1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97" y="2588338"/>
            <a:ext cx="2847703" cy="255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4643A-AD61-2355-A20F-873B387E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9" y="3092034"/>
            <a:ext cx="2292312" cy="154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54FB8-4721-34C4-1908-524B1A8C7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571" y="3045667"/>
            <a:ext cx="1753805" cy="16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2402-87CC-E009-D539-FA203ED2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Resampling to an Isomorphic 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3D680-6073-4304-DC23-33FCC1E86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spacing of [2.5, 0.5, 0.5] means distance between slices is 2.5mm</a:t>
            </a:r>
          </a:p>
          <a:p>
            <a:r>
              <a:rPr lang="en-US" dirty="0"/>
              <a:t>Pixel spacing of [1.5, 0.725, 0.725] is problematic for automatic analysis</a:t>
            </a:r>
          </a:p>
          <a:p>
            <a:r>
              <a:rPr lang="en-US" dirty="0"/>
              <a:t>It's important to resample the dataset to isotropic resolution</a:t>
            </a:r>
          </a:p>
          <a:p>
            <a:r>
              <a:rPr lang="en-US" dirty="0"/>
              <a:t>Resampling will be done to 1mm x 1mm x 1mm</a:t>
            </a:r>
          </a:p>
        </p:txBody>
      </p:sp>
    </p:spTree>
    <p:extLst>
      <p:ext uri="{BB962C8B-B14F-4D97-AF65-F5344CB8AC3E}">
        <p14:creationId xmlns:p14="http://schemas.microsoft.com/office/powerpoint/2010/main" val="242877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4398-30B8-B917-612C-79BCC335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Plotting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4ECFB-B212-5773-AA1B-7819BDF73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for understanding structure and orientation of scans</a:t>
            </a:r>
          </a:p>
          <a:p>
            <a:r>
              <a:rPr lang="en-US" dirty="0"/>
              <a:t>Important for lungs due to complex shape difficult to interpret in 2D</a:t>
            </a:r>
          </a:p>
          <a:p>
            <a:r>
              <a:rPr lang="en-US" dirty="0"/>
              <a:t>Use Poly3DCollection function from mpl_toolkits.mplot3d.art3d library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D6F2952-F406-6E4F-A224-7E597834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76" y="2759825"/>
            <a:ext cx="2450396" cy="2177029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C974E394-611C-42C7-6512-E5D0A697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49" y="2759825"/>
            <a:ext cx="2638047" cy="21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21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1809</TotalTime>
  <Words>713</Words>
  <Application>Microsoft Office PowerPoint</Application>
  <PresentationFormat>On-screen Show (16:9)</PresentationFormat>
  <Paragraphs>67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JetBrains Mono</vt:lpstr>
      <vt:lpstr>Simple Light</vt:lpstr>
      <vt:lpstr>A Novel Application of Computer Vision and Machine Learning for Three-Dimensional Reconstruction of Lung Anatomy and Pathology</vt:lpstr>
      <vt:lpstr>Overview</vt:lpstr>
      <vt:lpstr>Overview</vt:lpstr>
      <vt:lpstr>Motivation</vt:lpstr>
      <vt:lpstr>Objective</vt:lpstr>
      <vt:lpstr>Background - Lungs</vt:lpstr>
      <vt:lpstr>Converting The Pixel Values to Hounsfield Units</vt:lpstr>
      <vt:lpstr>Resampling to an Isomorphic Resolution</vt:lpstr>
      <vt:lpstr>3D Plotting</vt:lpstr>
      <vt:lpstr>Lung Segmentation and 3D Reconstruction</vt:lpstr>
      <vt:lpstr>Thank You!</vt:lpstr>
      <vt:lpstr>Useful References</vt:lpstr>
      <vt:lpstr>PowerPoint Presentation</vt:lpstr>
      <vt:lpstr>PowerPoint Presentation</vt:lpstr>
      <vt:lpstr>PowerPoint Presentation</vt:lpstr>
      <vt:lpstr>PowerPoint Presentation</vt:lpstr>
      <vt:lpstr>Pseudo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Application of Computer Vision and Machine Learning for Three-Dimensional Reconstruction of Lung Anatomy and Pathology</dc:title>
  <cp:lastModifiedBy>Bardh Rushiti (RIT Student)</cp:lastModifiedBy>
  <cp:revision>9</cp:revision>
  <dcterms:modified xsi:type="dcterms:W3CDTF">2023-02-26T01:29:27Z</dcterms:modified>
</cp:coreProperties>
</file>